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7" r:id="rId14"/>
    <p:sldId id="269" r:id="rId15"/>
    <p:sldId id="270" r:id="rId16"/>
    <p:sldId id="272" r:id="rId17"/>
    <p:sldId id="271" r:id="rId18"/>
    <p:sldId id="273" r:id="rId19"/>
    <p:sldId id="275" r:id="rId20"/>
    <p:sldId id="274" r:id="rId21"/>
    <p:sldId id="276" r:id="rId22"/>
    <p:sldId id="278" r:id="rId23"/>
    <p:sldId id="279" r:id="rId24"/>
    <p:sldId id="281" r:id="rId25"/>
    <p:sldId id="282" r:id="rId26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BB51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2103D-C42F-456F-97AE-50F1CC0578B3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89839-69A1-48DC-808E-303873B852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63FFF-5AE7-44C0-BB9E-827579F616C5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E3F6B-7F91-4AEC-AF79-5ABD6DF958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A298D-1F3F-4E6A-A904-D3ED5326E1F1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94B68-4CDD-4F49-8E8F-ADB13096427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C64EF-FAEA-4D0E-9994-6334663F0EF8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D9335-68F2-400F-8B22-3C86CBC797D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2F219-F9B1-4486-BC4C-0D0452E0DC67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2B76-C5EE-4D9F-B0B5-B96E874F243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97635-6D72-42BB-98CC-80C64501A288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B3789-4DC8-4878-9AAD-3C82EB164E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F0F97-D786-44BD-BC0D-53EEA7725671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F9ACF-FCBB-46C3-A8FC-E41B46532E6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925C2-D327-4FC8-A107-C27850669C00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4436-5AB7-4E27-AE95-973C13F0BAC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7F188-9889-495C-81D0-1606CAC0B1A7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0C92C-E11E-4611-AEBF-86CA5449EA0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D742E-A198-41C4-B578-99552E5A8C5C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DF338-630C-4D25-BC2B-7906D540141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C3582-6F52-465B-AA0C-7DACC1A9193A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37B5E-9A58-403E-B385-65EED30117F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52AEEB-5647-4D66-A012-ECB06D8DCB47}" type="datetimeFigureOut">
              <a:rPr lang="pl-PL"/>
              <a:pPr>
                <a:defRPr/>
              </a:pPr>
              <a:t>2015-01-21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E80B47-4E2F-4EBA-A188-BE3C206D6FF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0825" y="549275"/>
            <a:ext cx="8424863" cy="1223963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pl-PL" sz="4000" b="1" dirty="0" smtClean="0"/>
              <a:t>Komenda Miejska Policji w Tarnobrzegu</a:t>
            </a:r>
            <a:br>
              <a:rPr lang="pl-PL" sz="4000" b="1" dirty="0" smtClean="0"/>
            </a:br>
            <a:r>
              <a:rPr lang="pl-PL" sz="4000" b="1" dirty="0" smtClean="0"/>
              <a:t>Narada Roczna</a:t>
            </a:r>
            <a:r>
              <a:rPr lang="pl-PL" b="1" dirty="0" smtClean="0"/>
              <a:t/>
            </a:r>
            <a:br>
              <a:rPr lang="pl-PL" b="1" dirty="0" smtClean="0"/>
            </a:br>
            <a:endParaRPr lang="pl-PL" dirty="0"/>
          </a:p>
        </p:txBody>
      </p:sp>
      <p:sp>
        <p:nvSpPr>
          <p:cNvPr id="13314" name="pole tekstowe 3"/>
          <p:cNvSpPr txBox="1">
            <a:spLocks noChangeArrowheads="1"/>
          </p:cNvSpPr>
          <p:nvPr/>
        </p:nvSpPr>
        <p:spPr bwMode="auto">
          <a:xfrm>
            <a:off x="1835150" y="6165850"/>
            <a:ext cx="5832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>
                <a:latin typeface="Calibri" pitchFamily="34" charset="0"/>
              </a:rPr>
              <a:t>Tarnobrzeg 22 stycznia 2015 roku </a:t>
            </a:r>
          </a:p>
        </p:txBody>
      </p:sp>
      <p:pic>
        <p:nvPicPr>
          <p:cNvPr id="13315" name="Obraz 5" descr="1-11136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916113"/>
            <a:ext cx="6978650" cy="382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ole tekstowe 3"/>
          <p:cNvSpPr txBox="1">
            <a:spLocks noChangeArrowheads="1"/>
          </p:cNvSpPr>
          <p:nvPr/>
        </p:nvSpPr>
        <p:spPr bwMode="auto">
          <a:xfrm>
            <a:off x="827088" y="765175"/>
            <a:ext cx="7129462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pl-PL" sz="2400" b="1">
                <a:latin typeface="Calibri" pitchFamily="34" charset="0"/>
              </a:rPr>
              <a:t>Komenda Miejska Policji  w Tarnobrzegu </a:t>
            </a:r>
            <a:r>
              <a:rPr lang="pl-PL" sz="2400">
                <a:latin typeface="Calibri" pitchFamily="34" charset="0"/>
              </a:rPr>
              <a:t>– powiat o powierzchni 605,42 km², zamieszkały przez 102,338 mieszkańców, </a:t>
            </a:r>
          </a:p>
          <a:p>
            <a:endParaRPr lang="pl-PL" sz="2400"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pl-PL" sz="2400" b="1">
                <a:latin typeface="Calibri" pitchFamily="34" charset="0"/>
              </a:rPr>
              <a:t>Komisariat Policji w Nowej Dębie </a:t>
            </a:r>
            <a:r>
              <a:rPr lang="pl-PL" sz="2400">
                <a:latin typeface="Calibri" pitchFamily="34" charset="0"/>
              </a:rPr>
              <a:t>– miasto i gmina o powierzchni 142 km², ludność miasta i gminy to 19 500,</a:t>
            </a:r>
          </a:p>
          <a:p>
            <a:endParaRPr lang="pl-PL" sz="2400"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pl-PL" sz="2400" b="1">
                <a:latin typeface="Calibri" pitchFamily="34" charset="0"/>
              </a:rPr>
              <a:t>Komisariat Policji w Gorzycach </a:t>
            </a:r>
            <a:r>
              <a:rPr lang="pl-PL" sz="2400">
                <a:latin typeface="Calibri" pitchFamily="34" charset="0"/>
              </a:rPr>
              <a:t>– gmina o powierzchni 69,36 km² zamieszkała przez 20 427 mieszkańców,</a:t>
            </a:r>
          </a:p>
          <a:p>
            <a:endParaRPr lang="pl-PL" sz="2400"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pl-PL" sz="2400" b="1">
                <a:latin typeface="Calibri" pitchFamily="34" charset="0"/>
              </a:rPr>
              <a:t>Posterunek Policji w Baranowie Sandomierskim </a:t>
            </a:r>
            <a:r>
              <a:rPr lang="pl-PL" sz="2400">
                <a:latin typeface="Calibri" pitchFamily="34" charset="0"/>
              </a:rPr>
              <a:t>– miasto i gmina o powierzchni 125 km², ludność miasta i gminy 12066</a:t>
            </a:r>
          </a:p>
          <a:p>
            <a:r>
              <a:rPr lang="pl-PL">
                <a:latin typeface="Calibri" pitchFamily="34" charset="0"/>
              </a:rPr>
              <a:t>   </a:t>
            </a:r>
          </a:p>
        </p:txBody>
      </p:sp>
      <p:pic>
        <p:nvPicPr>
          <p:cNvPr id="14339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6550" y="188913"/>
            <a:ext cx="57626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ytuł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719138"/>
          </a:xfrm>
        </p:spPr>
        <p:txBody>
          <a:bodyPr/>
          <a:lstStyle/>
          <a:p>
            <a:r>
              <a:rPr lang="pl-PL" sz="2800" smtClean="0">
                <a:latin typeface="Bodoni MT Black"/>
              </a:rPr>
              <a:t>Struktura przestępczości ogółem w 2014 r.</a:t>
            </a:r>
            <a:r>
              <a:rPr lang="pl-PL" sz="3200" smtClean="0"/>
              <a:t/>
            </a:r>
            <a:br>
              <a:rPr lang="pl-PL" sz="3200" smtClean="0"/>
            </a:br>
            <a:endParaRPr lang="pl-PL" sz="2800" smtClean="0"/>
          </a:p>
        </p:txBody>
      </p:sp>
      <p:pic>
        <p:nvPicPr>
          <p:cNvPr id="15362" name="Symbol zastępczy zawartości 3" descr="nowe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188913"/>
            <a:ext cx="4318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363" name="Wykres 5"/>
          <p:cNvGraphicFramePr>
            <a:graphicFrameLocks/>
          </p:cNvGraphicFramePr>
          <p:nvPr/>
        </p:nvGraphicFramePr>
        <p:xfrm>
          <a:off x="560388" y="1290638"/>
          <a:ext cx="8166100" cy="5084762"/>
        </p:xfrm>
        <a:graphic>
          <a:graphicData uri="http://schemas.openxmlformats.org/presentationml/2006/ole">
            <p:oleObj spid="_x0000_s15363" r:id="rId4" imgW="8169348" imgH="5084505" progId="Excel.Chart.8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latin typeface="Bodoni MT Black" pitchFamily="18" charset="0"/>
              </a:rPr>
              <a:t>Postępowania wszczęte ogółem</a:t>
            </a:r>
            <a:endParaRPr lang="pl-PL" dirty="0"/>
          </a:p>
        </p:txBody>
      </p:sp>
      <p:graphicFrame>
        <p:nvGraphicFramePr>
          <p:cNvPr id="16386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p:oleObj spid="_x0000_s16386" r:id="rId3" imgW="8327858" imgH="4627265" progId="Excel.Chart.8">
              <p:embed/>
            </p:oleObj>
          </a:graphicData>
        </a:graphic>
      </p:graphicFrame>
      <p:pic>
        <p:nvPicPr>
          <p:cNvPr id="16387" name="Symbol zastępczy zawartości 3" descr="nowe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43888" y="188913"/>
            <a:ext cx="42386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latin typeface="Bodoni MT Black" pitchFamily="18" charset="0"/>
              </a:rPr>
              <a:t>Przestępstwa o charakterze kryminalnym.</a:t>
            </a:r>
            <a:br>
              <a:rPr lang="pl-PL" dirty="0" smtClean="0">
                <a:latin typeface="Bodoni MT Black" pitchFamily="18" charset="0"/>
              </a:rPr>
            </a:br>
            <a:r>
              <a:rPr lang="pl-PL" sz="4000" dirty="0" smtClean="0">
                <a:latin typeface="Bodoni MT Black" pitchFamily="18" charset="0"/>
              </a:rPr>
              <a:t>Postępowania wszczęte.</a:t>
            </a:r>
            <a:endParaRPr lang="pl-PL" dirty="0"/>
          </a:p>
        </p:txBody>
      </p:sp>
      <p:graphicFrame>
        <p:nvGraphicFramePr>
          <p:cNvPr id="17410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p:oleObj spid="_x0000_s17410" r:id="rId3" imgW="8327858" imgH="4627265" progId="Excel.Chart.8">
              <p:embed/>
            </p:oleObj>
          </a:graphicData>
        </a:graphic>
      </p:graphicFrame>
      <p:pic>
        <p:nvPicPr>
          <p:cNvPr id="17411" name="Symbol zastępczy zawartości 3" descr="nowe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32813" y="0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latin typeface="Bodoni MT Black" pitchFamily="18" charset="0"/>
              </a:rPr>
              <a:t>Przestępstwa wszczęte o charakterze gospodarczym</a:t>
            </a:r>
            <a:endParaRPr lang="pl-PL" dirty="0"/>
          </a:p>
        </p:txBody>
      </p:sp>
      <p:graphicFrame>
        <p:nvGraphicFramePr>
          <p:cNvPr id="1843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p:oleObj spid="_x0000_s18434" r:id="rId3" imgW="8327858" imgH="4627265" progId="Excel.Chart.8">
              <p:embed/>
            </p:oleObj>
          </a:graphicData>
        </a:graphic>
      </p:graphicFrame>
      <p:pic>
        <p:nvPicPr>
          <p:cNvPr id="18435" name="Symbol zastępczy zawartości 3" descr="nowe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59788" y="188913"/>
            <a:ext cx="42386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latin typeface="Bodoni MT Black" pitchFamily="18" charset="0"/>
              </a:rPr>
              <a:t>Skuteczność poszukiwań procesowych w 2014 </a:t>
            </a:r>
            <a:r>
              <a:rPr lang="pl-PL" dirty="0" err="1" smtClean="0">
                <a:latin typeface="Bodoni MT Black" pitchFamily="18" charset="0"/>
              </a:rPr>
              <a:t>r</a:t>
            </a:r>
            <a:endParaRPr lang="pl-PL" dirty="0"/>
          </a:p>
        </p:txBody>
      </p:sp>
      <p:graphicFrame>
        <p:nvGraphicFramePr>
          <p:cNvPr id="10" name="Symbol zastępczy zawartości 9"/>
          <p:cNvGraphicFramePr>
            <a:graphicFrameLocks noGrp="1"/>
          </p:cNvGraphicFramePr>
          <p:nvPr>
            <p:ph idx="1"/>
          </p:nvPr>
        </p:nvGraphicFramePr>
        <p:xfrm>
          <a:off x="323528" y="1772816"/>
          <a:ext cx="8373614" cy="396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801"/>
                <a:gridCol w="581501"/>
                <a:gridCol w="581501"/>
                <a:gridCol w="581501"/>
                <a:gridCol w="581501"/>
                <a:gridCol w="581501"/>
                <a:gridCol w="581501"/>
                <a:gridCol w="581501"/>
                <a:gridCol w="581501"/>
                <a:gridCol w="581501"/>
                <a:gridCol w="581501"/>
                <a:gridCol w="581501"/>
                <a:gridCol w="581501"/>
                <a:gridCol w="697801"/>
              </a:tblGrid>
              <a:tr h="2124236">
                <a:tc>
                  <a:txBody>
                    <a:bodyPr/>
                    <a:lstStyle/>
                    <a:p>
                      <a:r>
                        <a:rPr lang="pl-PL" dirty="0" smtClean="0"/>
                        <a:t>Stan początkowy</a:t>
                      </a:r>
                      <a:endParaRPr lang="pl-PL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31.01.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28.02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31.03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30.04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31.05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30.06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31.07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31.08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30.09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31.10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30.11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31.12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Stan końcowy</a:t>
                      </a:r>
                      <a:endParaRPr lang="pl-PL" dirty="0"/>
                    </a:p>
                  </a:txBody>
                  <a:tcPr vert="vert270"/>
                </a:tc>
              </a:tr>
              <a:tr h="1836204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153</a:t>
                      </a:r>
                      <a:endParaRPr lang="pl-PL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0,97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0,98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0,97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0,96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0,96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0,94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0,95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0,93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0,92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0,93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0,94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0,97</a:t>
                      </a:r>
                      <a:endParaRPr lang="pl-PL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149</a:t>
                      </a:r>
                      <a:endParaRPr lang="pl-PL" sz="18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9459" name="pole tekstowe 10"/>
          <p:cNvSpPr txBox="1">
            <a:spLocks noChangeArrowheads="1"/>
          </p:cNvSpPr>
          <p:nvPr/>
        </p:nvSpPr>
        <p:spPr bwMode="auto">
          <a:xfrm>
            <a:off x="827088" y="6165850"/>
            <a:ext cx="7345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latin typeface="Calibri" pitchFamily="34" charset="0"/>
              </a:rPr>
              <a:t>Miernik skuteczności wyznaczony na poziomie </a:t>
            </a:r>
            <a:r>
              <a:rPr lang="pl-PL" b="1">
                <a:latin typeface="Calibri" pitchFamily="34" charset="0"/>
              </a:rPr>
              <a:t>0,98</a:t>
            </a:r>
          </a:p>
        </p:txBody>
      </p:sp>
      <p:pic>
        <p:nvPicPr>
          <p:cNvPr id="19460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913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65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latin typeface="Bodoni MT Black" pitchFamily="18" charset="0"/>
              </a:rPr>
              <a:t>Służba prewencji</a:t>
            </a:r>
            <a:br>
              <a:rPr lang="pl-PL" dirty="0" smtClean="0">
                <a:latin typeface="Bodoni MT Black" pitchFamily="18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616575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Ogółem interwencji:      </a:t>
            </a:r>
            <a:r>
              <a:rPr lang="pl-PL" b="1" dirty="0" smtClean="0"/>
              <a:t>11 736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dirty="0" smtClean="0"/>
              <a:t>Publiczne:                    10 239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dirty="0" smtClean="0"/>
              <a:t>Domowe:                     1497 </a:t>
            </a:r>
            <a:r>
              <a:rPr lang="pl-PL" sz="2600" dirty="0" smtClean="0"/>
              <a:t>(63 związanych z przemocą   					w rodzinie)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3000" dirty="0" smtClean="0"/>
              <a:t>Stwierdzonych zostało 3101 wykroczeń, z których: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3000" dirty="0" smtClean="0"/>
              <a:t>w 2200 zastosowano postępowanie mandatowe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3000" dirty="0" smtClean="0"/>
              <a:t>w 230 zastosowano pouczenie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3000" dirty="0" smtClean="0"/>
              <a:t>w 282 sporządzono wnioski do Sądu o ukaranie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sz="30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3000" dirty="0" smtClean="0"/>
              <a:t>    Średni czas reakcji na zdarzenie wyniósł : teren miasta </a:t>
            </a:r>
            <a:r>
              <a:rPr lang="pl-PL" sz="3000" b="1" dirty="0" smtClean="0"/>
              <a:t>7 minut i 3 sekundy </a:t>
            </a:r>
            <a:r>
              <a:rPr lang="pl-PL" sz="2200" dirty="0" smtClean="0"/>
              <a:t>( pożądany 10 minut)</a:t>
            </a:r>
            <a:r>
              <a:rPr lang="pl-PL" sz="3000" dirty="0" smtClean="0"/>
              <a:t>, teren wiejski </a:t>
            </a:r>
            <a:r>
              <a:rPr lang="pl-PL" sz="3000" b="1" dirty="0" smtClean="0"/>
              <a:t>10 minut i 58 sekund </a:t>
            </a:r>
            <a:r>
              <a:rPr lang="pl-PL" sz="2200" dirty="0" smtClean="0"/>
              <a:t>(pożądany  15 minut).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  <p:pic>
        <p:nvPicPr>
          <p:cNvPr id="20483" name="Obraz 3" descr="360px-POL_policja_korpus_prewencja_ARM.sv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188913"/>
            <a:ext cx="2719388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Symbol zastępczy zawartości 3" descr="nowe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32813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smtClean="0">
                <a:latin typeface="Bodoni MT Black"/>
              </a:rPr>
              <a:t>ZABEZPIECZENIE IMPREZ MASOWYCH</a:t>
            </a:r>
            <a:endParaRPr lang="pl-PL" sz="3200" smtClean="0"/>
          </a:p>
        </p:txBody>
      </p:sp>
      <p:pic>
        <p:nvPicPr>
          <p:cNvPr id="21506" name="Symbol zastępczy zawartości 3" descr="obraz-424.100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628775"/>
            <a:ext cx="3303588" cy="2193925"/>
          </a:xfrm>
        </p:spPr>
      </p:pic>
      <p:sp>
        <p:nvSpPr>
          <p:cNvPr id="21507" name="pole tekstowe 4"/>
          <p:cNvSpPr txBox="1">
            <a:spLocks noChangeArrowheads="1"/>
          </p:cNvSpPr>
          <p:nvPr/>
        </p:nvSpPr>
        <p:spPr bwMode="auto">
          <a:xfrm>
            <a:off x="3779838" y="1628775"/>
            <a:ext cx="482441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latin typeface="Calibri" pitchFamily="34" charset="0"/>
              </a:rPr>
              <a:t>W 2014 roku policjanci KMP w Tarnobrzegu zorganizowali zabezpieczenie </a:t>
            </a:r>
            <a:r>
              <a:rPr lang="pl-PL" b="1">
                <a:latin typeface="Calibri" pitchFamily="34" charset="0"/>
              </a:rPr>
              <a:t>36 </a:t>
            </a:r>
            <a:r>
              <a:rPr lang="pl-PL">
                <a:latin typeface="Calibri" pitchFamily="34" charset="0"/>
              </a:rPr>
              <a:t>imprez masowych w tym </a:t>
            </a:r>
            <a:r>
              <a:rPr lang="pl-PL" b="1">
                <a:latin typeface="Calibri" pitchFamily="34" charset="0"/>
              </a:rPr>
              <a:t>19</a:t>
            </a:r>
            <a:r>
              <a:rPr lang="pl-PL">
                <a:latin typeface="Calibri" pitchFamily="34" charset="0"/>
              </a:rPr>
              <a:t> piłki nożnej KS Siarka i Stal Nowa Dęba. </a:t>
            </a:r>
            <a:r>
              <a:rPr lang="pl-PL" b="1">
                <a:latin typeface="Calibri" pitchFamily="34" charset="0"/>
              </a:rPr>
              <a:t>3</a:t>
            </a:r>
            <a:r>
              <a:rPr lang="pl-PL">
                <a:latin typeface="Calibri" pitchFamily="34" charset="0"/>
              </a:rPr>
              <a:t> mecze Siarki były zakwalifikowane jako mecze o podwyższonym ryzyku.</a:t>
            </a:r>
          </a:p>
        </p:txBody>
      </p:sp>
      <p:sp>
        <p:nvSpPr>
          <p:cNvPr id="21508" name="pole tekstowe 5"/>
          <p:cNvSpPr txBox="1">
            <a:spLocks noChangeArrowheads="1"/>
          </p:cNvSpPr>
          <p:nvPr/>
        </p:nvSpPr>
        <p:spPr bwMode="auto">
          <a:xfrm>
            <a:off x="3851275" y="3213100"/>
            <a:ext cx="4608513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1200">
                <a:latin typeface="Calibri" pitchFamily="34" charset="0"/>
              </a:rPr>
              <a:t> </a:t>
            </a:r>
            <a:r>
              <a:rPr lang="pl-PL">
                <a:latin typeface="Calibri" pitchFamily="34" charset="0"/>
              </a:rPr>
              <a:t>W 2014 roku nie odnotowaliśmy zbiorowych zakłóceń porządku publicznego w związku lub w trakcie imprez masowych. </a:t>
            </a:r>
          </a:p>
        </p:txBody>
      </p:sp>
      <p:sp>
        <p:nvSpPr>
          <p:cNvPr id="21509" name="pole tekstowe 6"/>
          <p:cNvSpPr txBox="1">
            <a:spLocks noChangeArrowheads="1"/>
          </p:cNvSpPr>
          <p:nvPr/>
        </p:nvSpPr>
        <p:spPr bwMode="auto">
          <a:xfrm>
            <a:off x="539750" y="4365625"/>
            <a:ext cx="78486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latin typeface="Calibri" pitchFamily="34" charset="0"/>
              </a:rPr>
              <a:t>W zabezpieczeniach na terenie działania KMP w Tarnobrzegu udział wzięło (na zasadzie wielokrotności) </a:t>
            </a:r>
            <a:r>
              <a:rPr lang="pl-PL" b="1">
                <a:latin typeface="Calibri" pitchFamily="34" charset="0"/>
              </a:rPr>
              <a:t>1265</a:t>
            </a:r>
            <a:r>
              <a:rPr lang="pl-PL">
                <a:latin typeface="Calibri" pitchFamily="34" charset="0"/>
              </a:rPr>
              <a:t> policjantów (mecze podwyższonego ryzyka 555, pozostałe 710 policjantów).</a:t>
            </a:r>
          </a:p>
        </p:txBody>
      </p:sp>
      <p:sp>
        <p:nvSpPr>
          <p:cNvPr id="21510" name="pole tekstowe 7"/>
          <p:cNvSpPr txBox="1">
            <a:spLocks noChangeArrowheads="1"/>
          </p:cNvSpPr>
          <p:nvPr/>
        </p:nvSpPr>
        <p:spPr bwMode="auto">
          <a:xfrm>
            <a:off x="611188" y="5661025"/>
            <a:ext cx="73453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latin typeface="Calibri" pitchFamily="34" charset="0"/>
              </a:rPr>
              <a:t>Koszt zabezpieczeń wyniósł łącznie </a:t>
            </a:r>
            <a:r>
              <a:rPr lang="pl-PL" b="1">
                <a:latin typeface="Calibri" pitchFamily="34" charset="0"/>
              </a:rPr>
              <a:t>200 779,35 </a:t>
            </a:r>
            <a:r>
              <a:rPr lang="pl-PL">
                <a:latin typeface="Calibri" pitchFamily="34" charset="0"/>
              </a:rPr>
              <a:t>zł ( w tym mecze podwyższonego ryzyka 92 109, 96 zł pozostałe 108 669,39 zł).</a:t>
            </a:r>
          </a:p>
        </p:txBody>
      </p:sp>
      <p:pic>
        <p:nvPicPr>
          <p:cNvPr id="21511" name="Symbol zastępczy zawartości 3" descr="nowe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43888" y="260350"/>
            <a:ext cx="423862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smtClean="0">
                <a:latin typeface="Bodoni MT Black"/>
              </a:rPr>
              <a:t>ZABEZPIECZENIE IMPREZ MASOWYCH</a:t>
            </a:r>
            <a:endParaRPr lang="pl-PL" sz="3200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2800" dirty="0" smtClean="0"/>
              <a:t>Podczas rozgrywek odnotowano jeden eksces,  w związku z imprezami masowymi (poza obiektem) ujawniono </a:t>
            </a:r>
            <a:r>
              <a:rPr lang="pl-PL" sz="2800" b="1" dirty="0" smtClean="0"/>
              <a:t>40</a:t>
            </a:r>
            <a:r>
              <a:rPr lang="pl-PL" sz="2800" dirty="0" smtClean="0"/>
              <a:t> wykroczeń za które nałożono </a:t>
            </a:r>
            <a:r>
              <a:rPr lang="pl-PL" sz="2800" b="1" dirty="0" smtClean="0"/>
              <a:t>38</a:t>
            </a:r>
            <a:r>
              <a:rPr lang="pl-PL" sz="2800" dirty="0" smtClean="0"/>
              <a:t> mandatów na kwotę 5200 zł, oraz sporządzono </a:t>
            </a:r>
            <a:r>
              <a:rPr lang="pl-PL" sz="2800" b="1" dirty="0" smtClean="0"/>
              <a:t>2 </a:t>
            </a:r>
            <a:r>
              <a:rPr lang="pl-PL" sz="2800" dirty="0" smtClean="0"/>
              <a:t>wnioski do Sądu Rejonowego o ukaranie.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2800" dirty="0" smtClean="0"/>
              <a:t>Na chwilę obecną </a:t>
            </a:r>
            <a:r>
              <a:rPr lang="pl-PL" sz="2800" b="1" dirty="0" smtClean="0"/>
              <a:t>26</a:t>
            </a:r>
            <a:r>
              <a:rPr lang="pl-PL" sz="2800" dirty="0" smtClean="0"/>
              <a:t> osób z terenu działania KMP w Tarnobrzegu posiada zakazy wstępu na imprezy masowe.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2800" dirty="0" smtClean="0"/>
              <a:t>Wykonano również 6 zabezpieczeń imprez rekreacyjnych i kulturalno rozrywkowych z których największe to Dni Tarnobrzega i Przystanek Lata z radiem, w którym udział wzięło około 40 tyś. osób  </a:t>
            </a:r>
            <a:endParaRPr lang="pl-PL" sz="2800" dirty="0"/>
          </a:p>
        </p:txBody>
      </p:sp>
      <p:pic>
        <p:nvPicPr>
          <p:cNvPr id="22531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8350" y="260350"/>
            <a:ext cx="422275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smtClean="0">
                <a:latin typeface="Bodoni MT Black"/>
              </a:rPr>
              <a:t>Akcje i operacje policyjne</a:t>
            </a:r>
            <a:endParaRPr lang="pl-PL" sz="3600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850" y="1341438"/>
            <a:ext cx="8229600" cy="45259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   W 2014 roku przeprowadzono łącznie </a:t>
            </a:r>
            <a:r>
              <a:rPr lang="pl-PL" b="1" dirty="0" smtClean="0"/>
              <a:t>13</a:t>
            </a:r>
            <a:r>
              <a:rPr lang="pl-PL" dirty="0" smtClean="0"/>
              <a:t> akcji policyjnych.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    Policjanci KMP w Tarnobrzegu współdziałali w przygotowaniu zabezpieczenia oraz realizacji ćwiczeń ZAMEK 2014, ćwiczeń  ZABYTEK 2014, ćwiczeń ANAKONDA 14, podoperacji OBOZOWISKO, a w miesiącu maju w związku z zagrożeniem powodziowym w podoperacji FALA 2014 </a:t>
            </a:r>
            <a:endParaRPr lang="pl-PL" dirty="0"/>
          </a:p>
        </p:txBody>
      </p:sp>
      <p:pic>
        <p:nvPicPr>
          <p:cNvPr id="23555" name="Obraz 4" descr="63535756404281704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5013325"/>
            <a:ext cx="3478212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Symbol zastępczy zawartości 3" descr="nowe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8350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smtClean="0">
                <a:latin typeface="Bodoni MT Black"/>
              </a:rPr>
              <a:t>ZABEZPIECZENIE SEZONU TURYSTYCZNEGO</a:t>
            </a:r>
            <a:endParaRPr lang="pl-PL" sz="3600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0825" y="1484313"/>
            <a:ext cx="4826000" cy="5373687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800" dirty="0" smtClean="0"/>
              <a:t>    W ramach zabezpieczenia sezonu turystycznego 2014 na terenie Jeziora Tarnobrzeskiego policjanci z KMP w Tarnobrzegu przy wsparciu  policjantów z OPP w Rzeszowie zrealizowali </a:t>
            </a:r>
            <a:r>
              <a:rPr lang="pl-PL" sz="2800" b="1" dirty="0" smtClean="0"/>
              <a:t>164</a:t>
            </a:r>
            <a:r>
              <a:rPr lang="pl-PL" sz="2800" dirty="0" smtClean="0"/>
              <a:t> służby ( w tym 40 służb na wodzie), przeprowadzili </a:t>
            </a:r>
            <a:r>
              <a:rPr lang="pl-PL" sz="2800" b="1" dirty="0" smtClean="0"/>
              <a:t>494</a:t>
            </a:r>
            <a:r>
              <a:rPr lang="pl-PL" sz="2800" dirty="0" smtClean="0"/>
              <a:t> interwencje , wylegitymowali 731 osób nakładając 292 mandaty karne i sporządzili 10 wniosków o ukaranie.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800" dirty="0" smtClean="0"/>
              <a:t>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/>
          </a:p>
        </p:txBody>
      </p:sp>
      <p:pic>
        <p:nvPicPr>
          <p:cNvPr id="24579" name="Obraz 3" descr="Upalny weekend 3 fot BMysliwiec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1628775"/>
            <a:ext cx="3705225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pole tekstowe 4"/>
          <p:cNvSpPr txBox="1">
            <a:spLocks noChangeArrowheads="1"/>
          </p:cNvSpPr>
          <p:nvPr/>
        </p:nvSpPr>
        <p:spPr bwMode="auto">
          <a:xfrm>
            <a:off x="5219700" y="3995738"/>
            <a:ext cx="34559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3600">
                <a:latin typeface="Calibri" pitchFamily="34" charset="0"/>
              </a:rPr>
              <a:t>Rok 2014 to kolejny rok w którym nie odnotowaliśmy utonięć.</a:t>
            </a:r>
          </a:p>
        </p:txBody>
      </p:sp>
      <p:pic>
        <p:nvPicPr>
          <p:cNvPr id="24581" name="Symbol zastępczy zawartości 3" descr="nowe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8350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Obraz 3" descr="1-14130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60350"/>
            <a:ext cx="4454525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pole tekstowe 4"/>
          <p:cNvSpPr txBox="1">
            <a:spLocks noChangeArrowheads="1"/>
          </p:cNvSpPr>
          <p:nvPr/>
        </p:nvSpPr>
        <p:spPr bwMode="auto">
          <a:xfrm>
            <a:off x="4932363" y="404813"/>
            <a:ext cx="38163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 b="1">
                <a:latin typeface="Calibri" pitchFamily="34" charset="0"/>
              </a:rPr>
              <a:t>Łódź Sportis RIB 640</a:t>
            </a:r>
          </a:p>
        </p:txBody>
      </p:sp>
      <p:pic>
        <p:nvPicPr>
          <p:cNvPr id="25603" name="Obraz 5" descr="1-14131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125538"/>
            <a:ext cx="3692525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Obraz 6" descr="KAWASAKI_KVF75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067175"/>
            <a:ext cx="38576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pole tekstowe 8"/>
          <p:cNvSpPr txBox="1">
            <a:spLocks noChangeArrowheads="1"/>
          </p:cNvSpPr>
          <p:nvPr/>
        </p:nvSpPr>
        <p:spPr bwMode="auto">
          <a:xfrm>
            <a:off x="323850" y="3429000"/>
            <a:ext cx="3671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Calibri" pitchFamily="34" charset="0"/>
              </a:rPr>
              <a:t>Quad KAWASAKI KVF 750</a:t>
            </a:r>
          </a:p>
        </p:txBody>
      </p:sp>
      <p:pic>
        <p:nvPicPr>
          <p:cNvPr id="25606" name="Obraz 9" descr="3-quarter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03713" y="4132263"/>
            <a:ext cx="4840287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pole tekstowe 10"/>
          <p:cNvSpPr txBox="1">
            <a:spLocks noChangeArrowheads="1"/>
          </p:cNvSpPr>
          <p:nvPr/>
        </p:nvSpPr>
        <p:spPr bwMode="auto">
          <a:xfrm>
            <a:off x="5795963" y="3860800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Calibri" pitchFamily="34" charset="0"/>
              </a:rPr>
              <a:t>Quad POLARIS 800</a:t>
            </a:r>
          </a:p>
        </p:txBody>
      </p:sp>
      <p:pic>
        <p:nvPicPr>
          <p:cNvPr id="25608" name="Symbol zastępczy zawartości 3" descr="nowelogo.jpg"/>
          <p:cNvPicPr>
            <a:picLocks noGrp="1" noChangeAspect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8388350" y="188913"/>
            <a:ext cx="422275" cy="422275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>
                <a:latin typeface="Bodoni MT Black"/>
              </a:rPr>
              <a:t>Debaty społeczne</a:t>
            </a:r>
            <a:endParaRPr lang="pl-PL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	Wartość oczekiwana na rok 2014 to 2 debaty. Przeprowadzono </a:t>
            </a:r>
            <a:r>
              <a:rPr lang="pl-PL" b="1" dirty="0" smtClean="0"/>
              <a:t>4</a:t>
            </a:r>
            <a:r>
              <a:rPr lang="pl-PL" dirty="0" smtClean="0"/>
              <a:t> debaty.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dirty="0" smtClean="0"/>
              <a:t>maj – „Bezpieczny ogród”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dirty="0" smtClean="0"/>
              <a:t>czerwiec – „Bezpieczeństwo seniorów w ruchu drogowym”,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dirty="0" smtClean="0"/>
              <a:t>listopad – „Metoda na wnuczka, a zagrożenia dla seniorów”,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dirty="0" smtClean="0"/>
              <a:t>grudzień – „Alkoholizm jako problem społeczny”</a:t>
            </a:r>
            <a:endParaRPr lang="pl-PL" dirty="0"/>
          </a:p>
        </p:txBody>
      </p:sp>
      <p:pic>
        <p:nvPicPr>
          <p:cNvPr id="26627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43888" y="188913"/>
            <a:ext cx="42386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latin typeface="Bodoni MT Black" pitchFamily="18" charset="0"/>
              </a:rPr>
              <a:t>Stan bezpieczeństwa w ruchu drogowym</a:t>
            </a:r>
            <a:endParaRPr lang="pl-PL" dirty="0"/>
          </a:p>
        </p:txBody>
      </p:sp>
      <p:graphicFrame>
        <p:nvGraphicFramePr>
          <p:cNvPr id="27650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560388" y="857250"/>
          <a:ext cx="8310562" cy="5819775"/>
        </p:xfrm>
        <a:graphic>
          <a:graphicData uri="http://schemas.openxmlformats.org/presentationml/2006/ole">
            <p:oleObj spid="_x0000_s27650" r:id="rId3" imgW="8309568" imgH="5816088" progId="Excel.Chart.8">
              <p:embed/>
            </p:oleObj>
          </a:graphicData>
        </a:graphic>
      </p:graphicFrame>
      <p:pic>
        <p:nvPicPr>
          <p:cNvPr id="27651" name="Symbol zastępczy zawartości 3" descr="nowe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32813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latin typeface="Bodoni MT Black" pitchFamily="18" charset="0"/>
              </a:rPr>
              <a:t>Prowadzenie pojazdu w stanie nietrzeźwości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3000" dirty="0" smtClean="0"/>
              <a:t>w porównaniu do roku 2013 w roku 2014 nastąpił spadek wszczętych  postępowań w kategorii prowadzenie pojazdu w stanie nietrzeźwości o </a:t>
            </a:r>
            <a:r>
              <a:rPr lang="pl-PL" sz="3000" b="1" dirty="0" smtClean="0"/>
              <a:t>96</a:t>
            </a:r>
            <a:r>
              <a:rPr lang="pl-PL" sz="3000" dirty="0" smtClean="0"/>
              <a:t> postępowań ( z 333 w 2013 do 237 w 2014 r.)</a:t>
            </a:r>
            <a:endParaRPr lang="pl-PL" sz="30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3000" b="1" dirty="0" smtClean="0"/>
              <a:t>26416 </a:t>
            </a:r>
            <a:r>
              <a:rPr lang="pl-PL" sz="3000" dirty="0" smtClean="0"/>
              <a:t>kierujących zostało poddanych badaniom na stan trzeźwości, to jest o </a:t>
            </a:r>
            <a:r>
              <a:rPr lang="pl-PL" sz="3000" b="1" dirty="0" smtClean="0"/>
              <a:t>9875</a:t>
            </a:r>
            <a:r>
              <a:rPr lang="pl-PL" sz="3000" dirty="0" smtClean="0"/>
              <a:t> przebadanych więcej niż w roku 2013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3000" dirty="0" smtClean="0"/>
              <a:t>w 2014 roku policjanci KMP w Tarnobrzegu na terenie powiatu ujawnili łącznie </a:t>
            </a:r>
            <a:r>
              <a:rPr lang="pl-PL" sz="3000" b="1" dirty="0" smtClean="0"/>
              <a:t>351</a:t>
            </a:r>
            <a:r>
              <a:rPr lang="pl-PL" sz="3000" dirty="0" smtClean="0"/>
              <a:t> nietrzeźwych kierujących (art. 178a k.k. i 87 </a:t>
            </a:r>
            <a:r>
              <a:rPr lang="pl-PL" sz="3000" dirty="0" err="1" smtClean="0"/>
              <a:t>k.w</a:t>
            </a:r>
            <a:r>
              <a:rPr lang="pl-PL" sz="3000" dirty="0" smtClean="0"/>
              <a:t>.) tj. o 76 osób więcej niż w roku ubiegłym,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sz="3000" dirty="0" smtClean="0"/>
              <a:t>w stanie nietrzeźwości ujawniono </a:t>
            </a:r>
            <a:r>
              <a:rPr lang="pl-PL" sz="3000" b="1" dirty="0" smtClean="0"/>
              <a:t>203</a:t>
            </a:r>
            <a:r>
              <a:rPr lang="pl-PL" sz="3000" dirty="0" smtClean="0"/>
              <a:t> osoby (art. 178a§ 1 i 2 k.k.) , natomiast w stanie po użyciu alkoholu </a:t>
            </a:r>
            <a:r>
              <a:rPr lang="pl-PL" sz="3000" b="1" dirty="0" smtClean="0"/>
              <a:t>148</a:t>
            </a:r>
            <a:r>
              <a:rPr lang="pl-PL" sz="3000" dirty="0" smtClean="0"/>
              <a:t> osoby ( art. 87§ 1 i 2 </a:t>
            </a:r>
            <a:r>
              <a:rPr lang="pl-PL" sz="3000" dirty="0" err="1" smtClean="0"/>
              <a:t>k.w</a:t>
            </a:r>
            <a:r>
              <a:rPr lang="pl-PL" sz="3000" dirty="0" smtClean="0"/>
              <a:t>.).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  <p:pic>
        <p:nvPicPr>
          <p:cNvPr id="28675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32813" y="0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4000" dirty="0" smtClean="0">
                <a:latin typeface="Bodoni MT Black" pitchFamily="18" charset="0"/>
              </a:rPr>
              <a:t>ZDARZENIA DROGOWE </a:t>
            </a:r>
            <a:br>
              <a:rPr lang="pl-PL" sz="4000" dirty="0" smtClean="0">
                <a:latin typeface="Bodoni MT Black" pitchFamily="18" charset="0"/>
              </a:rPr>
            </a:br>
            <a:r>
              <a:rPr lang="pl-PL" sz="4000" dirty="0" smtClean="0">
                <a:latin typeface="Bodoni MT Black" pitchFamily="18" charset="0"/>
              </a:rPr>
              <a:t>I ICH SKUTKI</a:t>
            </a:r>
            <a:r>
              <a:rPr lang="pl-PL" dirty="0" smtClean="0">
                <a:latin typeface="Bodoni MT Black" pitchFamily="18" charset="0"/>
              </a:rPr>
              <a:t/>
            </a:r>
            <a:br>
              <a:rPr lang="pl-PL" dirty="0" smtClean="0">
                <a:latin typeface="Bodoni MT Black" pitchFamily="18" charset="0"/>
              </a:rPr>
            </a:br>
            <a:endParaRPr lang="pl-PL" dirty="0"/>
          </a:p>
        </p:txBody>
      </p:sp>
      <p:graphicFrame>
        <p:nvGraphicFramePr>
          <p:cNvPr id="29698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200025" y="857250"/>
          <a:ext cx="8670925" cy="5862638"/>
        </p:xfrm>
        <a:graphic>
          <a:graphicData uri="http://schemas.openxmlformats.org/presentationml/2006/ole">
            <p:oleObj spid="_x0000_s29698" r:id="rId3" imgW="8669263" imgH="5858764" progId="Excel.Chart.8">
              <p:embed/>
            </p:oleObj>
          </a:graphicData>
        </a:graphic>
      </p:graphicFrame>
      <p:pic>
        <p:nvPicPr>
          <p:cNvPr id="29699" name="Symbol zastępczy zawartości 3" descr="nowe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6913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/>
              <a:t>Główne przyczyny zdarzeń drogowych</a:t>
            </a:r>
            <a:endParaRPr lang="pl-PL" dirty="0"/>
          </a:p>
        </p:txBody>
      </p:sp>
      <p:graphicFrame>
        <p:nvGraphicFramePr>
          <p:cNvPr id="30722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28588" y="1074738"/>
          <a:ext cx="8886825" cy="5573712"/>
        </p:xfrm>
        <a:graphic>
          <a:graphicData uri="http://schemas.openxmlformats.org/presentationml/2006/ole">
            <p:oleObj spid="_x0000_s30722" r:id="rId3" imgW="8888738" imgH="5578323" progId="Excel.Chart.8">
              <p:embed/>
            </p:oleObj>
          </a:graphicData>
        </a:graphic>
      </p:graphicFrame>
      <p:pic>
        <p:nvPicPr>
          <p:cNvPr id="30723" name="Symbol zastępczy zawartości 3" descr="nowe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32813" y="0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ytuł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pl-PL" smtClean="0">
                <a:latin typeface="Bodoni MT Black"/>
              </a:rPr>
              <a:t>Współpraca z samorządami</a:t>
            </a:r>
            <a:endParaRPr lang="pl-PL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8313" y="908050"/>
            <a:ext cx="7704137" cy="1441450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     W 2014 roku Komenda Miejska Policji w Tarnobrzegu uzyskała wsparcie z jednostek samorządu terytorialnego na łączną kwotę: </a:t>
            </a:r>
            <a:r>
              <a:rPr lang="pl-PL" b="1" dirty="0" smtClean="0"/>
              <a:t>141 450</a:t>
            </a:r>
            <a:r>
              <a:rPr lang="pl-PL" dirty="0" smtClean="0"/>
              <a:t>zł.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  <p:pic>
        <p:nvPicPr>
          <p:cNvPr id="31747" name="Obraz 3" descr="zdjęcia październik 01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357563"/>
            <a:ext cx="4403725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Symbol zastępczy zawartości 3" descr="nowe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59788" y="188913"/>
            <a:ext cx="42386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Obraz 5" descr="zdjęcia październik 018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49500"/>
            <a:ext cx="44164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7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9711"/>
                <a:gridCol w="4644289"/>
              </a:tblGrid>
              <a:tr h="623276">
                <a:tc>
                  <a:txBody>
                    <a:bodyPr/>
                    <a:lstStyle/>
                    <a:p>
                      <a:r>
                        <a:rPr lang="pl-PL" dirty="0" smtClean="0"/>
                        <a:t>Przeznaczenie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kwota</a:t>
                      </a:r>
                      <a:endParaRPr lang="pl-PL" dirty="0"/>
                    </a:p>
                  </a:txBody>
                  <a:tcPr/>
                </a:tc>
              </a:tr>
              <a:tr h="1397438">
                <a:tc>
                  <a:txBody>
                    <a:bodyPr/>
                    <a:lstStyle/>
                    <a:p>
                      <a:r>
                        <a:rPr lang="pl-PL" dirty="0" smtClean="0"/>
                        <a:t>- Służby ponadnormatywne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30.000</a:t>
                      </a:r>
                      <a:r>
                        <a:rPr lang="pl-PL" dirty="0" smtClean="0"/>
                        <a:t> zł</a:t>
                      </a:r>
                    </a:p>
                    <a:p>
                      <a:r>
                        <a:rPr lang="pl-PL" dirty="0" smtClean="0"/>
                        <a:t>  (Miasto Tarnobrzeg 15.000 zł,</a:t>
                      </a:r>
                    </a:p>
                    <a:p>
                      <a:r>
                        <a:rPr lang="pl-PL" dirty="0" smtClean="0"/>
                        <a:t>   Gmina Grębów 7.000 zł,</a:t>
                      </a:r>
                    </a:p>
                    <a:p>
                      <a:r>
                        <a:rPr lang="pl-PL" dirty="0" smtClean="0"/>
                        <a:t>   Gmina Gorzyce 8.000 zł)</a:t>
                      </a:r>
                      <a:endParaRPr lang="pl-PL" dirty="0"/>
                    </a:p>
                  </a:txBody>
                  <a:tcPr/>
                </a:tc>
              </a:tr>
              <a:tr h="2042410">
                <a:tc>
                  <a:txBody>
                    <a:bodyPr/>
                    <a:lstStyle/>
                    <a:p>
                      <a:r>
                        <a:rPr lang="pl-PL" dirty="0" smtClean="0"/>
                        <a:t>- Prace remontowo-budowlane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80.000</a:t>
                      </a:r>
                      <a:r>
                        <a:rPr lang="pl-PL" dirty="0" smtClean="0"/>
                        <a:t> zł</a:t>
                      </a:r>
                    </a:p>
                    <a:p>
                      <a:r>
                        <a:rPr lang="pl-PL" dirty="0" smtClean="0"/>
                        <a:t> (Urząd Miasta w Tarnobrzegu 50 000 zł     – przystosowanie pomieszczeń i zakup        wyposażenia siłowni KMP,</a:t>
                      </a:r>
                    </a:p>
                    <a:p>
                      <a:r>
                        <a:rPr lang="pl-PL" dirty="0" smtClean="0"/>
                        <a:t>   Starostwo Powiatowe 30 000 zł – prace budowlane KP Nowa Dęba). </a:t>
                      </a:r>
                      <a:endParaRPr lang="pl-PL" dirty="0"/>
                    </a:p>
                  </a:txBody>
                  <a:tcPr/>
                </a:tc>
              </a:tr>
              <a:tr h="1719924">
                <a:tc>
                  <a:txBody>
                    <a:bodyPr/>
                    <a:lstStyle/>
                    <a:p>
                      <a:r>
                        <a:rPr lang="pl-PL" dirty="0" smtClean="0"/>
                        <a:t>- Zakup paliwa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 </a:t>
                      </a:r>
                      <a:r>
                        <a:rPr lang="pl-PL" b="1" dirty="0" smtClean="0"/>
                        <a:t>29 450 </a:t>
                      </a:r>
                      <a:r>
                        <a:rPr lang="pl-PL" dirty="0" smtClean="0"/>
                        <a:t>zł  </a:t>
                      </a:r>
                    </a:p>
                    <a:p>
                      <a:r>
                        <a:rPr lang="pl-PL" dirty="0" smtClean="0"/>
                        <a:t>     (Gmina Nowa Dęba 7.000 zł,</a:t>
                      </a:r>
                    </a:p>
                    <a:p>
                      <a:r>
                        <a:rPr lang="pl-PL" dirty="0" smtClean="0"/>
                        <a:t>      Gmina Baranów Sandomierski 7500 zł,</a:t>
                      </a:r>
                    </a:p>
                    <a:p>
                      <a:r>
                        <a:rPr lang="pl-PL" dirty="0" smtClean="0"/>
                        <a:t>      Gmina Gorzyce 5.000 zł,</a:t>
                      </a:r>
                    </a:p>
                    <a:p>
                      <a:r>
                        <a:rPr lang="pl-PL" dirty="0" smtClean="0"/>
                        <a:t>      Gmina Grębów 3.000 zł,</a:t>
                      </a:r>
                    </a:p>
                    <a:p>
                      <a:r>
                        <a:rPr lang="pl-PL" dirty="0" smtClean="0"/>
                        <a:t>      Gmina Tarnobrzeg 7000zł.)</a:t>
                      </a:r>
                      <a:endParaRPr lang="pl-PL" dirty="0"/>
                    </a:p>
                  </a:txBody>
                  <a:tcPr/>
                </a:tc>
              </a:tr>
              <a:tr h="1074952">
                <a:tc>
                  <a:txBody>
                    <a:bodyPr/>
                    <a:lstStyle/>
                    <a:p>
                      <a:r>
                        <a:rPr lang="pl-PL" dirty="0" smtClean="0"/>
                        <a:t>- inne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2000</a:t>
                      </a:r>
                      <a:r>
                        <a:rPr lang="pl-PL" dirty="0" smtClean="0"/>
                        <a:t> zł.</a:t>
                      </a:r>
                    </a:p>
                    <a:p>
                      <a:r>
                        <a:rPr lang="pl-PL" dirty="0" smtClean="0"/>
                        <a:t>(Gmina Gorzyce – zakup środków czystości, materiałów biurowych)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ytuł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922338"/>
          </a:xfrm>
        </p:spPr>
        <p:txBody>
          <a:bodyPr/>
          <a:lstStyle/>
          <a:p>
            <a:r>
              <a:rPr lang="pl-PL" smtClean="0"/>
              <a:t>Stan kadr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0825" y="981075"/>
            <a:ext cx="8447088" cy="55895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tabLst>
                <a:tab pos="265113" algn="l"/>
              </a:tabLst>
            </a:pPr>
            <a:r>
              <a:rPr lang="pl-PL" sz="2500" smtClean="0"/>
              <a:t>Stan etatowy Komendy Miejskiej Policji w Tarnobrzegu </a:t>
            </a:r>
            <a:r>
              <a:rPr lang="pl-PL" sz="2500" b="1" smtClean="0"/>
              <a:t>na dzień 31.12.2014 r</a:t>
            </a:r>
            <a:r>
              <a:rPr lang="pl-PL" sz="2500" smtClean="0"/>
              <a:t>. przedstawiał się następująco:</a:t>
            </a:r>
          </a:p>
          <a:p>
            <a:pPr>
              <a:lnSpc>
                <a:spcPct val="80000"/>
              </a:lnSpc>
              <a:tabLst>
                <a:tab pos="265113" algn="l"/>
              </a:tabLst>
            </a:pPr>
            <a:endParaRPr lang="pl-PL" sz="250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  <a:tabLst>
                <a:tab pos="265113" algn="l"/>
              </a:tabLst>
            </a:pPr>
            <a:r>
              <a:rPr lang="pl-PL" sz="2500" smtClean="0"/>
              <a:t> etatów policyjnych 201,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  <a:tabLst>
                <a:tab pos="265113" algn="l"/>
              </a:tabLst>
            </a:pPr>
            <a:r>
              <a:rPr lang="pl-PL" sz="2500" smtClean="0"/>
              <a:t> korpus służby cywilnej 21,20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  <a:tabLst>
                <a:tab pos="265113" algn="l"/>
              </a:tabLst>
            </a:pPr>
            <a:r>
              <a:rPr lang="pl-PL" sz="2500" smtClean="0"/>
              <a:t> pracownicy policji 22</a:t>
            </a:r>
          </a:p>
          <a:p>
            <a:pPr>
              <a:lnSpc>
                <a:spcPct val="80000"/>
              </a:lnSpc>
              <a:tabLst>
                <a:tab pos="265113" algn="l"/>
              </a:tabLst>
            </a:pPr>
            <a:endParaRPr lang="pl-PL" sz="2500" smtClean="0"/>
          </a:p>
          <a:p>
            <a:pPr>
              <a:lnSpc>
                <a:spcPct val="80000"/>
              </a:lnSpc>
              <a:tabLst>
                <a:tab pos="265113" algn="l"/>
              </a:tabLst>
            </a:pPr>
            <a:r>
              <a:rPr lang="pl-PL" sz="2500" smtClean="0"/>
              <a:t>Stan zatrudnienia </a:t>
            </a:r>
            <a:r>
              <a:rPr lang="pl-PL" sz="2500" b="1" smtClean="0"/>
              <a:t>na dzień 31.12.2014</a:t>
            </a:r>
            <a:r>
              <a:rPr lang="pl-PL" sz="2500" smtClean="0"/>
              <a:t> r. to:</a:t>
            </a:r>
          </a:p>
          <a:p>
            <a:pPr>
              <a:lnSpc>
                <a:spcPct val="80000"/>
              </a:lnSpc>
              <a:tabLst>
                <a:tab pos="265113" algn="l"/>
              </a:tabLst>
            </a:pPr>
            <a:endParaRPr lang="pl-PL" sz="250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  <a:tabLst>
                <a:tab pos="265113" algn="l"/>
              </a:tabLst>
            </a:pPr>
            <a:r>
              <a:rPr lang="pl-PL" sz="2500" smtClean="0"/>
              <a:t> 188 policjantów, 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  <a:tabLst>
                <a:tab pos="265113" algn="l"/>
              </a:tabLst>
            </a:pPr>
            <a:r>
              <a:rPr lang="pl-PL" sz="2500" smtClean="0"/>
              <a:t> 22 pracowników służby cywilnej,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  <a:tabLst>
                <a:tab pos="265113" algn="l"/>
              </a:tabLst>
            </a:pPr>
            <a:r>
              <a:rPr lang="pl-PL" sz="2500" smtClean="0"/>
              <a:t> 26 pracowników policji.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tabLst>
                <a:tab pos="265113" algn="l"/>
              </a:tabLst>
            </a:pPr>
            <a:endParaRPr lang="pl-PL" sz="2500" smtClean="0"/>
          </a:p>
          <a:p>
            <a:pPr>
              <a:lnSpc>
                <a:spcPct val="80000"/>
              </a:lnSpc>
              <a:buFont typeface="Arial" charset="0"/>
              <a:buNone/>
              <a:tabLst>
                <a:tab pos="265113" algn="l"/>
              </a:tabLst>
            </a:pPr>
            <a:r>
              <a:rPr lang="pl-PL" sz="2500" smtClean="0"/>
              <a:t>	  Średnioroczne zatrudnienie wśród policjantów wynosiło 189,75, a średnioroczna ilość wakatów to 11,25</a:t>
            </a:r>
          </a:p>
          <a:p>
            <a:pPr>
              <a:lnSpc>
                <a:spcPct val="80000"/>
              </a:lnSpc>
              <a:tabLst>
                <a:tab pos="265113" algn="l"/>
              </a:tabLst>
            </a:pPr>
            <a:endParaRPr lang="pl-PL" sz="2500" smtClean="0"/>
          </a:p>
        </p:txBody>
      </p:sp>
      <p:pic>
        <p:nvPicPr>
          <p:cNvPr id="33795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913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Stan kadr</a:t>
            </a:r>
          </a:p>
        </p:txBody>
      </p:sp>
      <p:sp>
        <p:nvSpPr>
          <p:cNvPr id="34818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l-PL" smtClean="0"/>
              <a:t>    </a:t>
            </a:r>
            <a:r>
              <a:rPr lang="pl-PL" sz="2800" smtClean="0"/>
              <a:t>W 2014 roku do służby przyjęto </a:t>
            </a:r>
            <a:r>
              <a:rPr lang="pl-PL" sz="2800" b="1" smtClean="0"/>
              <a:t>1</a:t>
            </a:r>
            <a:r>
              <a:rPr lang="pl-PL" sz="2800" smtClean="0"/>
              <a:t> policjanta,</a:t>
            </a:r>
          </a:p>
          <a:p>
            <a:pPr>
              <a:buFont typeface="Arial" charset="0"/>
              <a:buNone/>
            </a:pPr>
            <a:r>
              <a:rPr lang="pl-PL" sz="2800" smtClean="0"/>
              <a:t>    Do dalszej służby w KMP w Tarnobrzegu z innych jednostek zostało przeniesionych </a:t>
            </a:r>
            <a:r>
              <a:rPr lang="pl-PL" sz="2800" b="1" smtClean="0"/>
              <a:t>5</a:t>
            </a:r>
            <a:r>
              <a:rPr lang="pl-PL" sz="2800" smtClean="0"/>
              <a:t> policjantów.</a:t>
            </a:r>
          </a:p>
          <a:p>
            <a:pPr>
              <a:buFont typeface="Arial" charset="0"/>
              <a:buNone/>
            </a:pPr>
            <a:endParaRPr lang="pl-PL" sz="2800" smtClean="0"/>
          </a:p>
          <a:p>
            <a:pPr>
              <a:buFont typeface="Arial" charset="0"/>
              <a:buNone/>
            </a:pPr>
            <a:r>
              <a:rPr lang="pl-PL" sz="2800" smtClean="0"/>
              <a:t>    Ze służby odeszło </a:t>
            </a:r>
            <a:r>
              <a:rPr lang="pl-PL" sz="2800" b="1" smtClean="0"/>
              <a:t>10</a:t>
            </a:r>
            <a:r>
              <a:rPr lang="pl-PL" sz="2800" smtClean="0"/>
              <a:t> policjantów, 3 osoby zostały przeniesione do innych jednostek, 7 osób odeszło na zaopatrzenie emerytalne</a:t>
            </a:r>
          </a:p>
        </p:txBody>
      </p:sp>
      <p:pic>
        <p:nvPicPr>
          <p:cNvPr id="34819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913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ytuł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1143000"/>
          </a:xfrm>
        </p:spPr>
        <p:txBody>
          <a:bodyPr/>
          <a:lstStyle/>
          <a:p>
            <a:r>
              <a:rPr lang="pl-PL" sz="3600" smtClean="0">
                <a:latin typeface="Bodoni MT Black"/>
              </a:rPr>
              <a:t>Stan dyscypliny i problematyka skargowa</a:t>
            </a:r>
            <a:endParaRPr lang="pl-PL" sz="3600" smtClean="0"/>
          </a:p>
        </p:txBody>
      </p:sp>
      <p:pic>
        <p:nvPicPr>
          <p:cNvPr id="35842" name="Symbol zastępczy zawartości 3" descr="P_Wronsk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95963" y="1916113"/>
            <a:ext cx="2647950" cy="3744912"/>
          </a:xfrm>
        </p:spPr>
      </p:pic>
      <p:sp>
        <p:nvSpPr>
          <p:cNvPr id="35843" name="pole tekstowe 4"/>
          <p:cNvSpPr txBox="1">
            <a:spLocks noChangeArrowheads="1"/>
          </p:cNvSpPr>
          <p:nvPr/>
        </p:nvSpPr>
        <p:spPr bwMode="auto">
          <a:xfrm>
            <a:off x="468313" y="1412875"/>
            <a:ext cx="511175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l-PL" sz="2000">
                <a:latin typeface="Calibri" pitchFamily="34" charset="0"/>
              </a:rPr>
              <a:t>W 2014 roku wszczętych zostało </a:t>
            </a:r>
            <a:r>
              <a:rPr lang="pl-PL" sz="2000" b="1">
                <a:latin typeface="Calibri" pitchFamily="34" charset="0"/>
              </a:rPr>
              <a:t>3 </a:t>
            </a:r>
            <a:r>
              <a:rPr lang="pl-PL" sz="2000">
                <a:latin typeface="Calibri" pitchFamily="34" charset="0"/>
              </a:rPr>
              <a:t>postępowania dyscyplinarne ( rok 2013 to 4 postępowania).</a:t>
            </a:r>
          </a:p>
          <a:p>
            <a:endParaRPr lang="pl-PL" sz="200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l-PL" sz="2000">
                <a:latin typeface="Calibri" pitchFamily="34" charset="0"/>
              </a:rPr>
              <a:t>Nie było przypadków popełnienia przewinienia w stanie po spożyciu alkoholu.</a:t>
            </a:r>
          </a:p>
          <a:p>
            <a:endParaRPr lang="pl-PL" sz="2000">
              <a:latin typeface="Calibri" pitchFamily="34" charset="0"/>
            </a:endParaRPr>
          </a:p>
          <a:p>
            <a:endParaRPr lang="pl-PL" sz="2000">
              <a:latin typeface="Calibri" pitchFamily="34" charset="0"/>
            </a:endParaRPr>
          </a:p>
        </p:txBody>
      </p:sp>
      <p:pic>
        <p:nvPicPr>
          <p:cNvPr id="35844" name="Symbol zastępczy zawartości 3" descr="nowe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16913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Prostokąt 6"/>
          <p:cNvSpPr>
            <a:spLocks noChangeArrowheads="1"/>
          </p:cNvSpPr>
          <p:nvPr/>
        </p:nvSpPr>
        <p:spPr bwMode="auto">
          <a:xfrm>
            <a:off x="539750" y="3429000"/>
            <a:ext cx="4572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l-PL" sz="2000">
                <a:latin typeface="Calibri" pitchFamily="34" charset="0"/>
              </a:rPr>
              <a:t>W 2014 roku do KMP w Tarnobrzegu wpłynęło </a:t>
            </a:r>
            <a:r>
              <a:rPr lang="pl-PL" sz="2000" b="1">
                <a:latin typeface="Calibri" pitchFamily="34" charset="0"/>
              </a:rPr>
              <a:t>36</a:t>
            </a:r>
            <a:r>
              <a:rPr lang="pl-PL" sz="2000">
                <a:latin typeface="Calibri" pitchFamily="34" charset="0"/>
              </a:rPr>
              <a:t> skarg (średni współczynnik skargowości 0,179, rok 1013 to 0,194), a, średnia potwierdzalność wynosi 0,086 (3 skargi na 35 rozpatrzonych). </a:t>
            </a:r>
          </a:p>
          <a:p>
            <a:endParaRPr lang="pl-PL" sz="2000">
              <a:latin typeface="Calibri" pitchFamily="34" charset="0"/>
            </a:endParaRPr>
          </a:p>
        </p:txBody>
      </p:sp>
      <p:sp>
        <p:nvSpPr>
          <p:cNvPr id="35846" name="Prostokąt 7"/>
          <p:cNvSpPr>
            <a:spLocks noChangeArrowheads="1"/>
          </p:cNvSpPr>
          <p:nvPr/>
        </p:nvSpPr>
        <p:spPr bwMode="auto">
          <a:xfrm>
            <a:off x="611188" y="5157788"/>
            <a:ext cx="45720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l-PL" sz="2000" b="1">
                <a:latin typeface="Calibri" pitchFamily="34" charset="0"/>
              </a:rPr>
              <a:t>31</a:t>
            </a:r>
            <a:r>
              <a:rPr lang="pl-PL" sz="2000">
                <a:latin typeface="Calibri" pitchFamily="34" charset="0"/>
              </a:rPr>
              <a:t> postępowań skargowych zakończono, nie potwierdzając zasadności skarg, natomiast </a:t>
            </a:r>
            <a:r>
              <a:rPr lang="pl-PL" sz="2000" b="1">
                <a:latin typeface="Calibri" pitchFamily="34" charset="0"/>
              </a:rPr>
              <a:t>3 </a:t>
            </a:r>
            <a:r>
              <a:rPr lang="pl-PL" sz="2000">
                <a:latin typeface="Calibri" pitchFamily="34" charset="0"/>
              </a:rPr>
              <a:t>skargi zostały potwierdzone, a </a:t>
            </a:r>
            <a:r>
              <a:rPr lang="pl-PL" sz="2000" b="1">
                <a:latin typeface="Calibri" pitchFamily="34" charset="0"/>
              </a:rPr>
              <a:t>2</a:t>
            </a:r>
            <a:r>
              <a:rPr lang="pl-PL" sz="2000">
                <a:latin typeface="Calibri" pitchFamily="34" charset="0"/>
              </a:rPr>
              <a:t> skargi zostało załatwione w inny sposób.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Prostokąt 2"/>
          <p:cNvSpPr>
            <a:spLocks noChangeArrowheads="1"/>
          </p:cNvSpPr>
          <p:nvPr/>
        </p:nvSpPr>
        <p:spPr bwMode="auto">
          <a:xfrm>
            <a:off x="323850" y="836613"/>
            <a:ext cx="8424863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pl-PL" b="1">
                <a:solidFill>
                  <a:srgbClr val="C00000"/>
                </a:solidFill>
                <a:latin typeface="Calibri" pitchFamily="34" charset="0"/>
              </a:rPr>
              <a:t>PRIORYTET I </a:t>
            </a:r>
            <a:endParaRPr lang="pl-PL" altLang="pl-PL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pl-PL" altLang="pl-PL" b="1">
                <a:latin typeface="Calibri" pitchFamily="34" charset="0"/>
              </a:rPr>
              <a:t>Doskonalenie obsługi obywatela poprzez szybką i skuteczną reakcję Policji na zdarzenie</a:t>
            </a:r>
            <a:endParaRPr lang="pl-PL" altLang="pl-PL">
              <a:latin typeface="Calibri" pitchFamily="34" charset="0"/>
            </a:endParaRPr>
          </a:p>
          <a:p>
            <a:r>
              <a:rPr lang="pl-PL" altLang="pl-PL" b="1">
                <a:latin typeface="Calibri" pitchFamily="34" charset="0"/>
              </a:rPr>
              <a:t> </a:t>
            </a:r>
            <a:endParaRPr lang="pl-PL" altLang="pl-PL">
              <a:latin typeface="Calibri" pitchFamily="34" charset="0"/>
            </a:endParaRPr>
          </a:p>
          <a:p>
            <a:r>
              <a:rPr lang="pl-PL" altLang="pl-PL" b="1">
                <a:solidFill>
                  <a:srgbClr val="C00000"/>
                </a:solidFill>
                <a:latin typeface="Calibri" pitchFamily="34" charset="0"/>
              </a:rPr>
              <a:t>PRIORYTET II </a:t>
            </a:r>
            <a:endParaRPr lang="pl-PL" altLang="pl-PL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pl-PL" altLang="pl-PL" b="1">
                <a:latin typeface="Calibri" pitchFamily="34" charset="0"/>
              </a:rPr>
              <a:t>Działania Policji skierowane na wzrost poziomu bezpieczeństwa na drogach</a:t>
            </a:r>
          </a:p>
          <a:p>
            <a:endParaRPr lang="pl-PL" altLang="pl-PL" b="1">
              <a:latin typeface="Calibri" pitchFamily="34" charset="0"/>
            </a:endParaRPr>
          </a:p>
          <a:p>
            <a:r>
              <a:rPr lang="pl-PL" altLang="pl-PL" b="1">
                <a:solidFill>
                  <a:srgbClr val="C00000"/>
                </a:solidFill>
                <a:latin typeface="Calibri" pitchFamily="34" charset="0"/>
              </a:rPr>
              <a:t>PRIORYTET III</a:t>
            </a:r>
            <a:endParaRPr lang="pl-PL" altLang="pl-PL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pl-PL" altLang="pl-PL" b="1">
                <a:latin typeface="Calibri" pitchFamily="34" charset="0"/>
              </a:rPr>
              <a:t>Ochrona interesów obywatela, przedsiębiorców i Skarbu Państwa poprzez skuteczniejszą walkę z przestępczością gospodarczą</a:t>
            </a:r>
            <a:endParaRPr lang="pl-PL" altLang="pl-PL">
              <a:latin typeface="Calibri" pitchFamily="34" charset="0"/>
            </a:endParaRPr>
          </a:p>
          <a:p>
            <a:r>
              <a:rPr lang="pl-PL" altLang="pl-PL">
                <a:latin typeface="Calibri" pitchFamily="34" charset="0"/>
              </a:rPr>
              <a:t> </a:t>
            </a:r>
          </a:p>
          <a:p>
            <a:r>
              <a:rPr lang="pl-PL" altLang="pl-PL" b="1">
                <a:solidFill>
                  <a:srgbClr val="C00000"/>
                </a:solidFill>
                <a:latin typeface="Calibri" pitchFamily="34" charset="0"/>
              </a:rPr>
              <a:t>PRIORYTET IV </a:t>
            </a:r>
            <a:endParaRPr lang="pl-PL" altLang="pl-PL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pl-PL" altLang="pl-PL" b="1">
                <a:latin typeface="Calibri" pitchFamily="34" charset="0"/>
              </a:rPr>
              <a:t>Zapewnienie optymalnych warunków pełnienia służby/pracy policjantom i pracownikom policji w celu doskonalenia jakości wykonywanych przez nich zadań</a:t>
            </a:r>
          </a:p>
          <a:p>
            <a:endParaRPr lang="pl-PL" altLang="pl-PL">
              <a:latin typeface="Calibri" pitchFamily="34" charset="0"/>
            </a:endParaRPr>
          </a:p>
          <a:p>
            <a:r>
              <a:rPr lang="pl-PL" altLang="pl-PL" b="1">
                <a:solidFill>
                  <a:srgbClr val="C00000"/>
                </a:solidFill>
                <a:latin typeface="Calibri" pitchFamily="34" charset="0"/>
              </a:rPr>
              <a:t>PRIORYTET V</a:t>
            </a:r>
            <a:endParaRPr lang="pl-PL" altLang="pl-PL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pl-PL" altLang="pl-PL" b="1">
                <a:latin typeface="Calibri" pitchFamily="34" charset="0"/>
              </a:rPr>
              <a:t>Usprawnienie pracy Policji poprzez wprowadzanie i wykorzystywanie nowoczesnych rozwiązań teleinformatycznych i finansowych </a:t>
            </a:r>
            <a:endParaRPr lang="pl-PL" altLang="pl-PL">
              <a:latin typeface="Calibri" pitchFamily="34" charset="0"/>
            </a:endParaRPr>
          </a:p>
          <a:p>
            <a:r>
              <a:rPr lang="pl-PL" altLang="pl-PL">
                <a:latin typeface="Calibri" pitchFamily="34" charset="0"/>
              </a:rPr>
              <a:t> </a:t>
            </a:r>
          </a:p>
          <a:p>
            <a:r>
              <a:rPr lang="pl-PL" altLang="pl-PL" b="1">
                <a:solidFill>
                  <a:srgbClr val="C00000"/>
                </a:solidFill>
                <a:latin typeface="Calibri" pitchFamily="34" charset="0"/>
              </a:rPr>
              <a:t>PRIORYTET VI</a:t>
            </a:r>
            <a:endParaRPr lang="pl-PL" altLang="pl-PL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pl-PL" altLang="pl-PL" b="1">
                <a:latin typeface="Calibri" pitchFamily="34" charset="0"/>
              </a:rPr>
              <a:t>Działania na rzecz zapewnienia bezpieczeństwa imprez masowych</a:t>
            </a:r>
          </a:p>
        </p:txBody>
      </p:sp>
      <p:pic>
        <p:nvPicPr>
          <p:cNvPr id="36866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913" y="188913"/>
            <a:ext cx="422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Symbol zastępczy zawartości 3" descr="nowe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476250"/>
            <a:ext cx="5588000" cy="558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pole tekstowe 6"/>
          <p:cNvSpPr txBox="1">
            <a:spLocks noChangeArrowheads="1"/>
          </p:cNvSpPr>
          <p:nvPr/>
        </p:nvSpPr>
        <p:spPr bwMode="auto">
          <a:xfrm>
            <a:off x="1619250" y="2965450"/>
            <a:ext cx="60483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l-PL" sz="4400" b="1">
                <a:latin typeface="Calibri" pitchFamily="34" charset="0"/>
              </a:rPr>
              <a:t>Dziękuję za uwagę.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986</Words>
  <Application>Microsoft Office PowerPoint</Application>
  <PresentationFormat>Pokaz na ekranie (4:3)</PresentationFormat>
  <Paragraphs>128</Paragraphs>
  <Slides>25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Szablon projektu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1" baseType="lpstr">
      <vt:lpstr>Calibri</vt:lpstr>
      <vt:lpstr>Arial</vt:lpstr>
      <vt:lpstr>Wingdings</vt:lpstr>
      <vt:lpstr>Bodoni MT Black</vt:lpstr>
      <vt:lpstr>Motyw pakietu Office</vt:lpstr>
      <vt:lpstr>Wykres programu Microsoft Excel</vt:lpstr>
      <vt:lpstr>Komenda Miejska Policji w Tarnobrzegu Narada Roczna </vt:lpstr>
      <vt:lpstr>Slajd 2</vt:lpstr>
      <vt:lpstr>Struktura przestępczości ogółem w 2014 r. </vt:lpstr>
      <vt:lpstr>Postępowania wszczęte ogółem</vt:lpstr>
      <vt:lpstr>Przestępstwa o charakterze kryminalnym. Postępowania wszczęte.</vt:lpstr>
      <vt:lpstr>Przestępstwa wszczęte o charakterze gospodarczym</vt:lpstr>
      <vt:lpstr>Skuteczność poszukiwań procesowych w 2014 r</vt:lpstr>
      <vt:lpstr>Służba prewencji </vt:lpstr>
      <vt:lpstr>ZABEZPIECZENIE IMPREZ MASOWYCH</vt:lpstr>
      <vt:lpstr>ZABEZPIECZENIE IMPREZ MASOWYCH</vt:lpstr>
      <vt:lpstr>Akcje i operacje policyjne</vt:lpstr>
      <vt:lpstr>ZABEZPIECZENIE SEZONU TURYSTYCZNEGO</vt:lpstr>
      <vt:lpstr>Slajd 13</vt:lpstr>
      <vt:lpstr>Debaty społeczne</vt:lpstr>
      <vt:lpstr>Stan bezpieczeństwa w ruchu drogowym</vt:lpstr>
      <vt:lpstr>Prowadzenie pojazdu w stanie nietrzeźwości</vt:lpstr>
      <vt:lpstr>ZDARZENIA DROGOWE  I ICH SKUTKI </vt:lpstr>
      <vt:lpstr>Główne przyczyny zdarzeń drogowych</vt:lpstr>
      <vt:lpstr>Współpraca z samorządami</vt:lpstr>
      <vt:lpstr>Slajd 20</vt:lpstr>
      <vt:lpstr>Stan kadr</vt:lpstr>
      <vt:lpstr>Stan kadr</vt:lpstr>
      <vt:lpstr>Stan dyscypliny i problematyka skargowa</vt:lpstr>
      <vt:lpstr>Slajd 24</vt:lpstr>
      <vt:lpstr>Slajd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Komenda Miejska Policji  w Tarnobrzegu Narada Roczna </dc:title>
  <dc:creator>Policja</dc:creator>
  <cp:lastModifiedBy>PWT</cp:lastModifiedBy>
  <cp:revision>78</cp:revision>
  <dcterms:created xsi:type="dcterms:W3CDTF">2015-01-17T07:28:22Z</dcterms:created>
  <dcterms:modified xsi:type="dcterms:W3CDTF">2015-01-21T10:09:49Z</dcterms:modified>
</cp:coreProperties>
</file>